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0"/>
  </p:notesMasterIdLst>
  <p:sldIdLst>
    <p:sldId id="694" r:id="rId3"/>
    <p:sldId id="682" r:id="rId4"/>
    <p:sldId id="681" r:id="rId5"/>
    <p:sldId id="683" r:id="rId6"/>
    <p:sldId id="664" r:id="rId7"/>
    <p:sldId id="684" r:id="rId8"/>
    <p:sldId id="665" r:id="rId9"/>
    <p:sldId id="685" r:id="rId10"/>
    <p:sldId id="686" r:id="rId11"/>
    <p:sldId id="687" r:id="rId12"/>
    <p:sldId id="688" r:id="rId13"/>
    <p:sldId id="689" r:id="rId14"/>
    <p:sldId id="679" r:id="rId15"/>
    <p:sldId id="692" r:id="rId16"/>
    <p:sldId id="693" r:id="rId17"/>
    <p:sldId id="695" r:id="rId18"/>
    <p:sldId id="696" r:id="rId19"/>
  </p:sldIdLst>
  <p:sldSz cx="9144000" cy="5143500" type="screen16x9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楷体" pitchFamily="49" charset="-122"/>
      <p:regular r:id="rId25"/>
    </p:embeddedFont>
    <p:embeddedFont>
      <p:font typeface="黑体" pitchFamily="49" charset="-122"/>
      <p:regular r:id="rId26"/>
    </p:embeddedFont>
    <p:embeddedFont>
      <p:font typeface="幼圆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AEB3D9"/>
    <a:srgbClr val="D9DEF2"/>
    <a:srgbClr val="6878B4"/>
    <a:srgbClr val="FF9933"/>
    <a:srgbClr val="009900"/>
    <a:srgbClr val="AFF22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74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95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029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64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451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791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1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66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22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9316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8945322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00632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0103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1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5510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1747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4680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3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500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7045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1131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2018/11/2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284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90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8719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445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1694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6893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12040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68540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5039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2707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8203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2352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8989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9096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358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443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447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55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5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85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38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7079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回顾与整理 开发绿色资源（</a:t>
            </a:r>
            <a:r>
              <a:rPr lang="en-US" altLang="zh-CN" sz="12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874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294627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slide" Target="slide13.xml"/><Relationship Id="rId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4669837" y="3886050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2278581" y="3886050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4674700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29799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85937" y="1435155"/>
            <a:ext cx="736163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开发绿色资源（</a:t>
            </a:r>
            <a:r>
              <a:rPr lang="en-US" altLang="zh-CN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/>
          <p:cNvSpPr/>
          <p:nvPr/>
        </p:nvSpPr>
        <p:spPr>
          <a:xfrm>
            <a:off x="2320317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情境导入</a:t>
            </a:r>
          </a:p>
        </p:txBody>
      </p:sp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4735265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活动探究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4721962" y="3815526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j-ea"/>
                <a:ea typeface="+mj-ea"/>
              </a:rPr>
              <a:t>课外活动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回顾与整理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5" action="ppaction://hlinksldjump"/>
          </p:cNvPr>
          <p:cNvSpPr/>
          <p:nvPr/>
        </p:nvSpPr>
        <p:spPr>
          <a:xfrm>
            <a:off x="2259751" y="3782760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latin typeface="+mj-ea"/>
                <a:ea typeface="+mj-ea"/>
              </a:rPr>
              <a:t>扩展延伸</a:t>
            </a:r>
            <a:endParaRPr lang="zh-CN" altLang="en-US" sz="2800" b="1" dirty="0">
              <a:latin typeface="+mj-ea"/>
              <a:ea typeface="+mj-ea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366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4BD500BE-001B-44AF-8D02-E91B33BF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987574"/>
            <a:ext cx="871296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）如果成人每日排出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0.9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千克二氧化碳的话，那么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公顷阔叶林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天能消耗掉多少人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天排出的二氧化碳？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11606ED-DCD0-4914-8BFE-EB4F135FAE1A}"/>
              </a:ext>
            </a:extLst>
          </p:cNvPr>
          <p:cNvSpPr/>
          <p:nvPr/>
        </p:nvSpPr>
        <p:spPr>
          <a:xfrm>
            <a:off x="3131840" y="2139702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=1000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F1D4FCB-2D8E-48F0-B2D0-EBAB1F08DAFD}"/>
              </a:ext>
            </a:extLst>
          </p:cNvPr>
          <p:cNvSpPr/>
          <p:nvPr/>
        </p:nvSpPr>
        <p:spPr>
          <a:xfrm>
            <a:off x="2843808" y="279344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1000÷0.9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1111(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76AF670-7369-4C51-9D0D-916508F02EC8}"/>
              </a:ext>
            </a:extLst>
          </p:cNvPr>
          <p:cNvSpPr/>
          <p:nvPr/>
        </p:nvSpPr>
        <p:spPr>
          <a:xfrm>
            <a:off x="960013" y="3448452"/>
            <a:ext cx="72843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如果成人每日排出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0.9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千克的二氧化碳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那么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公顷阔叶林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天能消耗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1111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天排出的二氧化碳。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1" name="活动7-3.eps" descr="id:2147514264;FounderCES">
            <a:extLst>
              <a:ext uri="{FF2B5EF4-FFF2-40B4-BE49-F238E27FC236}">
                <a16:creationId xmlns:a16="http://schemas.microsoft.com/office/drawing/2014/main" xmlns="" id="{35D1BB80-8E3A-4FE2-A758-29319CA7AA7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419872" y="338638"/>
            <a:ext cx="1944216" cy="64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07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4BD500BE-001B-44AF-8D02-E91B33BF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987574"/>
            <a:ext cx="835292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（二）一片长方形树林，长是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米，宽是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11606ED-DCD0-4914-8BFE-EB4F135FAE1A}"/>
              </a:ext>
            </a:extLst>
          </p:cNvPr>
          <p:cNvSpPr/>
          <p:nvPr/>
        </p:nvSpPr>
        <p:spPr>
          <a:xfrm>
            <a:off x="1786019" y="2398117"/>
            <a:ext cx="5306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240×180=43200(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平方米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)=4.32(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公顷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F1D4FCB-2D8E-48F0-B2D0-EBAB1F08DAFD}"/>
              </a:ext>
            </a:extLst>
          </p:cNvPr>
          <p:cNvSpPr/>
          <p:nvPr/>
        </p:nvSpPr>
        <p:spPr>
          <a:xfrm>
            <a:off x="1551511" y="2830165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0.73×4.32=3.1536(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76AF670-7369-4C51-9D0D-916508F02EC8}"/>
              </a:ext>
            </a:extLst>
          </p:cNvPr>
          <p:cNvSpPr/>
          <p:nvPr/>
        </p:nvSpPr>
        <p:spPr>
          <a:xfrm>
            <a:off x="395536" y="3828985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这片杨树林在生长季节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天会放出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3.1536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吨氧气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个月会放出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94.608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吨氧气。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A26319F9-4294-4089-AE12-92550541C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5" y="1491630"/>
            <a:ext cx="842493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）这片杨树林在生长季节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天会放了多少吨氧气？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个月呢？（按生长季节每个月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天算）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67ACD24A-B809-49D4-B89C-8F061895BAC6}"/>
              </a:ext>
            </a:extLst>
          </p:cNvPr>
          <p:cNvSpPr/>
          <p:nvPr/>
        </p:nvSpPr>
        <p:spPr>
          <a:xfrm>
            <a:off x="1551511" y="3334221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3.1536×30=94.608(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活动7-3.eps" descr="id:2147514264;FounderCES">
            <a:extLst>
              <a:ext uri="{FF2B5EF4-FFF2-40B4-BE49-F238E27FC236}">
                <a16:creationId xmlns:a16="http://schemas.microsoft.com/office/drawing/2014/main" xmlns="" id="{35D1BB80-8E3A-4FE2-A758-29319CA7AA7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419872" y="338638"/>
            <a:ext cx="1944216" cy="64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8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11606ED-DCD0-4914-8BFE-EB4F135FAE1A}"/>
              </a:ext>
            </a:extLst>
          </p:cNvPr>
          <p:cNvSpPr/>
          <p:nvPr/>
        </p:nvSpPr>
        <p:spPr>
          <a:xfrm>
            <a:off x="2552440" y="243314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4.32×1=4.32(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F1D4FCB-2D8E-48F0-B2D0-EBAB1F08DAFD}"/>
              </a:ext>
            </a:extLst>
          </p:cNvPr>
          <p:cNvSpPr/>
          <p:nvPr/>
        </p:nvSpPr>
        <p:spPr>
          <a:xfrm>
            <a:off x="2214612" y="3023055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4.32×30=129.6(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76AF670-7369-4C51-9D0D-916508F02EC8}"/>
              </a:ext>
            </a:extLst>
          </p:cNvPr>
          <p:cNvSpPr/>
          <p:nvPr/>
        </p:nvSpPr>
        <p:spPr>
          <a:xfrm>
            <a:off x="683567" y="3612961"/>
            <a:ext cx="7895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这片杨树林在生长季节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天会消耗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4.32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吨二氧化碳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个月会消耗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129.6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吨二氧化碳。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A26319F9-4294-4089-AE12-92550541C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004" y="1491630"/>
            <a:ext cx="866649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）这片杨树林在生长季节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消耗多少吨二氧化碳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个月呢？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1" name="活动7-3.eps" descr="id:2147514264;FounderCES">
            <a:extLst>
              <a:ext uri="{FF2B5EF4-FFF2-40B4-BE49-F238E27FC236}">
                <a16:creationId xmlns:a16="http://schemas.microsoft.com/office/drawing/2014/main" xmlns="" id="{35D1BB80-8E3A-4FE2-A758-29319CA7AA7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419872" y="338638"/>
            <a:ext cx="1944216" cy="648936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xmlns="" id="{4BD500BE-001B-44AF-8D02-E91B33BF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987574"/>
            <a:ext cx="835292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（二）一片长方形树林，长是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米，宽是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</p:spTree>
    <p:extLst>
      <p:ext uri="{BB962C8B-B14F-4D97-AF65-F5344CB8AC3E}">
        <p14:creationId xmlns:p14="http://schemas.microsoft.com/office/powerpoint/2010/main" val="38875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B59D2EB1-266D-491D-B7E8-7E56DB7DB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1880" y="546815"/>
            <a:ext cx="33123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兔博士网站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8D3660C-1B0B-48A0-A44B-3D934EC9E656}"/>
              </a:ext>
            </a:extLst>
          </p:cNvPr>
          <p:cNvSpPr/>
          <p:nvPr/>
        </p:nvSpPr>
        <p:spPr>
          <a:xfrm>
            <a:off x="755576" y="1406262"/>
            <a:ext cx="762872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树木，是大自然赐予人类的宝贵财富。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树木除制造氧气、吸收人呼出的二氧化碳外，还可以吸收城市中由工厂、运输、取暖等排出的二氧化碳、二氧化硫、氯气、氟化氢、氮氧化物、臭氧等有害气体。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树木是杀菌能手。许多树森在生长过程中会分泌出杀菌素，杀死有粉尘带来的各种病原菌。据调查，每立方米空气中的含菌量，百货大楼内为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400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万个，林荫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扩展延伸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025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8D3660C-1B0B-48A0-A44B-3D934EC9E656}"/>
              </a:ext>
            </a:extLst>
          </p:cNvPr>
          <p:cNvSpPr/>
          <p:nvPr/>
        </p:nvSpPr>
        <p:spPr>
          <a:xfrm>
            <a:off x="906445" y="1131590"/>
            <a:ext cx="7358023" cy="3385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道上为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58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万个，公园里为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个，而林区只有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55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个。林区与百货大楼空气中的含菌量相差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万多倍。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树林是粉尘过滤器。当含尘量大的气流通过树林时，随着风速的降低，空气中颗粒较大的粉尘会迅速下降。另外，有些树木的表皮长有绒毛或者能够分泌出油脂，它们能把粉尘粘在身上，从而使经过树林的气流含尘量大大降低。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B59D2EB1-266D-491D-B7E8-7E56DB7DB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1880" y="546815"/>
            <a:ext cx="33123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兔博士网站</a:t>
            </a:r>
          </a:p>
        </p:txBody>
      </p:sp>
    </p:spTree>
    <p:extLst>
      <p:ext uri="{BB962C8B-B14F-4D97-AF65-F5344CB8AC3E}">
        <p14:creationId xmlns:p14="http://schemas.microsoft.com/office/powerpoint/2010/main" val="83108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8D3660C-1B0B-48A0-A44B-3D934EC9E656}"/>
              </a:ext>
            </a:extLst>
          </p:cNvPr>
          <p:cNvSpPr/>
          <p:nvPr/>
        </p:nvSpPr>
        <p:spPr>
          <a:xfrm>
            <a:off x="814377" y="1131590"/>
            <a:ext cx="7358023" cy="3385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另外，树木可以防风固沙、隔离和降低噪声。据测，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米宽的林带可以降低噪声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分贝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-20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分贝。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总之，树木是人类生存的重要环境资源，而且对于人类的生产和生活具有巨大的经济效益。所以，我们一定要保护树木、爱护树木。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中国第五届全国人大常委会第六次会议决定，将每年的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日定为中国的植树节。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3" name="图片 1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B59D2EB1-266D-491D-B7E8-7E56DB7DB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1880" y="546815"/>
            <a:ext cx="33123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兔博士网站</a:t>
            </a:r>
          </a:p>
        </p:txBody>
      </p:sp>
    </p:spTree>
    <p:extLst>
      <p:ext uri="{BB962C8B-B14F-4D97-AF65-F5344CB8AC3E}">
        <p14:creationId xmlns:p14="http://schemas.microsoft.com/office/powerpoint/2010/main" val="99368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3225080" y="1707654"/>
            <a:ext cx="3075112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认领一棵树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，</a:t>
            </a:r>
            <a:endParaRPr lang="en-US" altLang="zh-CN" sz="3200" b="1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爱</a:t>
            </a: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树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、护</a:t>
            </a:r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树。</a:t>
            </a:r>
            <a:endParaRPr lang="en-US" altLang="zh-CN" sz="32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课外活动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074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458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6">
            <a:extLst>
              <a:ext uri="{FF2B5EF4-FFF2-40B4-BE49-F238E27FC236}">
                <a16:creationId xmlns:a16="http://schemas.microsoft.com/office/drawing/2014/main" xmlns="" id="{E92DA8CC-F6B6-41D3-BF4B-2DE44DE1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871" y="843558"/>
            <a:ext cx="767956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十年树木，百年树人。一棵树苗经过十年才能长成参天大树。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B767290-BA82-48C0-809B-734C2C317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963" y="1966172"/>
            <a:ext cx="1982159" cy="237379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97B1055-CE5C-4B67-927A-40C59DBE5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8752" y="1923678"/>
            <a:ext cx="2126973" cy="2458781"/>
          </a:xfrm>
          <a:prstGeom prst="rect">
            <a:avLst/>
          </a:prstGeom>
        </p:spPr>
      </p:pic>
      <p:sp>
        <p:nvSpPr>
          <p:cNvPr id="8" name="箭头: 燕尾形 7">
            <a:extLst>
              <a:ext uri="{FF2B5EF4-FFF2-40B4-BE49-F238E27FC236}">
                <a16:creationId xmlns:a16="http://schemas.microsoft.com/office/drawing/2014/main" xmlns="" id="{1BA795B4-DA8D-4B68-ACE5-03E2F601C991}"/>
              </a:ext>
            </a:extLst>
          </p:cNvPr>
          <p:cNvSpPr/>
          <p:nvPr/>
        </p:nvSpPr>
        <p:spPr>
          <a:xfrm>
            <a:off x="3648432" y="3042069"/>
            <a:ext cx="936144" cy="46166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A0E3DAEB-A69C-4F65-8712-9C6DE1804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2998" y="2673908"/>
            <a:ext cx="11670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年后</a:t>
            </a:r>
          </a:p>
        </p:txBody>
      </p:sp>
      <p:sp>
        <p:nvSpPr>
          <p:cNvPr id="1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12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12AFFB27-68CE-49E8-BE7B-56B1C3B4D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920924"/>
            <a:ext cx="820891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一棵种活的树苗，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年后就能长成直径大约是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厘米、高大约是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米的大树。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3ED6D94-0FE0-46B5-8B8D-B13B27CCF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553" y="192773"/>
            <a:ext cx="2236567" cy="722793"/>
          </a:xfrm>
          <a:prstGeom prst="rect">
            <a:avLst/>
          </a:prstGeom>
        </p:spPr>
      </p:pic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23987DE2-EEF6-4115-BC65-D9D51DCA6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1779662"/>
            <a:ext cx="86409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）一棵树长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年，成材的木料大约有多少立方米？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83257D6-721A-4503-90F1-DCF0C4C17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802" y="2283718"/>
            <a:ext cx="4362450" cy="790575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61B17D5-F803-40E3-85C2-BCF9BD811061}"/>
              </a:ext>
            </a:extLst>
          </p:cNvPr>
          <p:cNvSpPr/>
          <p:nvPr/>
        </p:nvSpPr>
        <p:spPr>
          <a:xfrm>
            <a:off x="1801933" y="3162082"/>
            <a:ext cx="2201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=0.3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4332F24-2600-40C1-AC38-6EBD631C6A37}"/>
              </a:ext>
            </a:extLst>
          </p:cNvPr>
          <p:cNvSpPr/>
          <p:nvPr/>
        </p:nvSpPr>
        <p:spPr>
          <a:xfrm>
            <a:off x="1474656" y="3755970"/>
            <a:ext cx="5833648" cy="298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ts val="1615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3.14×(0.3÷2)</a:t>
            </a:r>
            <a:r>
              <a:rPr lang="en-US" altLang="zh-CN" sz="2400" b="1" baseline="30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×2.5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0.177(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立方米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B7CDA9A-E591-4F31-A780-AE85B82D6A71}"/>
              </a:ext>
            </a:extLst>
          </p:cNvPr>
          <p:cNvSpPr/>
          <p:nvPr/>
        </p:nvSpPr>
        <p:spPr>
          <a:xfrm>
            <a:off x="1506279" y="4217807"/>
            <a:ext cx="5562741" cy="298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ts val="1615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答：成材的木料大约有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0.177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立方米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活动探究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7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152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4A3830E-40BC-4193-95AB-6A82E9EA0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674" y="2406005"/>
            <a:ext cx="4267200" cy="885825"/>
          </a:xfrm>
          <a:prstGeom prst="rect">
            <a:avLst/>
          </a:prstGeom>
        </p:spPr>
      </p:pic>
      <p:sp>
        <p:nvSpPr>
          <p:cNvPr id="6" name="对话气泡: 圆角矩形 5">
            <a:extLst>
              <a:ext uri="{FF2B5EF4-FFF2-40B4-BE49-F238E27FC236}">
                <a16:creationId xmlns:a16="http://schemas.microsoft.com/office/drawing/2014/main" xmlns="" id="{A4B96B53-94E5-4C5F-AB38-5D3F09118D61}"/>
              </a:ext>
            </a:extLst>
          </p:cNvPr>
          <p:cNvSpPr/>
          <p:nvPr/>
        </p:nvSpPr>
        <p:spPr>
          <a:xfrm>
            <a:off x="6721688" y="2470375"/>
            <a:ext cx="1810752" cy="719456"/>
          </a:xfrm>
          <a:prstGeom prst="wedgeRoundRectCallout">
            <a:avLst>
              <a:gd name="adj1" fmla="val -58183"/>
              <a:gd name="adj2" fmla="val 29288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关键是求出横截面的面积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xmlns="" id="{23987DE2-EEF6-4115-BC65-D9D51DCA6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5" y="1833667"/>
            <a:ext cx="828092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把这根圆木加工成最大的方木，方木的体积是多少立方米？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4332F24-2600-40C1-AC38-6EBD631C6A37}"/>
              </a:ext>
            </a:extLst>
          </p:cNvPr>
          <p:cNvSpPr/>
          <p:nvPr/>
        </p:nvSpPr>
        <p:spPr>
          <a:xfrm>
            <a:off x="1219958" y="3507854"/>
            <a:ext cx="6455613" cy="298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ts val="1615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0.3×(0.3÷2)÷2×2×2.5=0.1125(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立方米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B7CDA9A-E591-4F31-A780-AE85B82D6A71}"/>
              </a:ext>
            </a:extLst>
          </p:cNvPr>
          <p:cNvSpPr/>
          <p:nvPr/>
        </p:nvSpPr>
        <p:spPr>
          <a:xfrm>
            <a:off x="1187624" y="4000974"/>
            <a:ext cx="5070619" cy="298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ts val="1615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：方木的体积是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0.1125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立方米。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3ED6D94-0FE0-46B5-8B8D-B13B27CCF1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5553" y="192773"/>
            <a:ext cx="2236567" cy="722793"/>
          </a:xfrm>
          <a:prstGeom prst="rect">
            <a:avLst/>
          </a:prstGeom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12AFFB27-68CE-49E8-BE7B-56B1C3B4D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920924"/>
            <a:ext cx="820891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一棵种活的树苗，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年后就能长成直径大约是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厘米、高大约是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米的大树。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195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12AFFB27-68CE-49E8-BE7B-56B1C3B4D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059582"/>
            <a:ext cx="73218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公顷的土地按株距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米、行距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米植树。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5188BAAC-8B1D-4DEA-BEA8-6A1A08A40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616482"/>
            <a:ext cx="66752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）一共可植树多少棵？</a:t>
            </a:r>
          </a:p>
        </p:txBody>
      </p:sp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693DE108-CD58-4924-BA71-AE7C2733957A}"/>
              </a:ext>
            </a:extLst>
          </p:cNvPr>
          <p:cNvSpPr/>
          <p:nvPr/>
        </p:nvSpPr>
        <p:spPr>
          <a:xfrm>
            <a:off x="1115616" y="2211710"/>
            <a:ext cx="7295715" cy="589249"/>
          </a:xfrm>
          <a:prstGeom prst="wedgeRoundRectCallout">
            <a:avLst>
              <a:gd name="adj1" fmla="val -47601"/>
              <a:gd name="adj2" fmla="val -3874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植树棵数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植树的面积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每棵树的占地面积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活动7-2.eps" descr="id:2147514215;FounderCES">
            <a:extLst>
              <a:ext uri="{FF2B5EF4-FFF2-40B4-BE49-F238E27FC236}">
                <a16:creationId xmlns:a16="http://schemas.microsoft.com/office/drawing/2014/main" xmlns="" id="{FD310670-C38B-47FF-B8C4-A1D4B72FFA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491880" y="410646"/>
            <a:ext cx="2016224" cy="64893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32131EA-B4D8-487F-8E36-227352278B22}"/>
              </a:ext>
            </a:extLst>
          </p:cNvPr>
          <p:cNvSpPr/>
          <p:nvPr/>
        </p:nvSpPr>
        <p:spPr>
          <a:xfrm>
            <a:off x="2331124" y="2931790"/>
            <a:ext cx="3256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公顷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=10000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平方米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CED7F7A-53D7-456D-8DAB-3CB46425AD3A}"/>
              </a:ext>
            </a:extLst>
          </p:cNvPr>
          <p:cNvSpPr/>
          <p:nvPr/>
        </p:nvSpPr>
        <p:spPr>
          <a:xfrm>
            <a:off x="2318633" y="3448917"/>
            <a:ext cx="3983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10000÷(4×5)=500(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xmlns="" id="{5FEE793F-5988-4F0B-B1DE-2E0FF88A4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641" y="4011910"/>
            <a:ext cx="47736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一共可植树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棵。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052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/>
      <p:bldP spid="8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5188BAAC-8B1D-4DEA-BEA8-6A1A08A40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496073"/>
            <a:ext cx="806489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年后，可出成材的木料大约多少立方米？最多可出方木多少立方米？</a:t>
            </a:r>
          </a:p>
        </p:txBody>
      </p:sp>
      <p:sp>
        <p:nvSpPr>
          <p:cNvPr id="17" name="对话气泡: 圆角矩形 16">
            <a:extLst>
              <a:ext uri="{FF2B5EF4-FFF2-40B4-BE49-F238E27FC236}">
                <a16:creationId xmlns:a16="http://schemas.microsoft.com/office/drawing/2014/main" xmlns="" id="{693DE108-CD58-4924-BA71-AE7C2733957A}"/>
              </a:ext>
            </a:extLst>
          </p:cNvPr>
          <p:cNvSpPr/>
          <p:nvPr/>
        </p:nvSpPr>
        <p:spPr>
          <a:xfrm>
            <a:off x="1639178" y="2549575"/>
            <a:ext cx="5597118" cy="461665"/>
          </a:xfrm>
          <a:prstGeom prst="wedgeRoundRectCallout">
            <a:avLst>
              <a:gd name="adj1" fmla="val -47601"/>
              <a:gd name="adj2" fmla="val -3874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木料：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0.177×500=88.5(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xmlns="" id="{5FEE793F-5988-4F0B-B1DE-2E0FF88A4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3838277"/>
            <a:ext cx="7178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答：可出成材木料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88.5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立方米，方木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56.25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立方米。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对话气泡: 圆角矩形 19">
            <a:extLst>
              <a:ext uri="{FF2B5EF4-FFF2-40B4-BE49-F238E27FC236}">
                <a16:creationId xmlns:a16="http://schemas.microsoft.com/office/drawing/2014/main" xmlns="" id="{0655528C-F3EE-4741-934E-03D436488445}"/>
              </a:ext>
            </a:extLst>
          </p:cNvPr>
          <p:cNvSpPr/>
          <p:nvPr/>
        </p:nvSpPr>
        <p:spPr>
          <a:xfrm>
            <a:off x="1639178" y="3190205"/>
            <a:ext cx="5597118" cy="461665"/>
          </a:xfrm>
          <a:prstGeom prst="wedgeRoundRectCallout">
            <a:avLst>
              <a:gd name="adj1" fmla="val -47601"/>
              <a:gd name="adj2" fmla="val -3874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方木：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0.1125×500=56.25(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1" name="活动7-2.eps" descr="id:2147514215;FounderCES">
            <a:extLst>
              <a:ext uri="{FF2B5EF4-FFF2-40B4-BE49-F238E27FC236}">
                <a16:creationId xmlns:a16="http://schemas.microsoft.com/office/drawing/2014/main" xmlns="" id="{FD310670-C38B-47FF-B8C4-A1D4B72FFAE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491880" y="410646"/>
            <a:ext cx="2016224" cy="648936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xmlns="" id="{12AFFB27-68CE-49E8-BE7B-56B1C3B4D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059582"/>
            <a:ext cx="73218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公顷的土地按株距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米、行距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米植树。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20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205355B-8EA4-459C-87FB-5FFC5C582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819" y="1506244"/>
            <a:ext cx="5191469" cy="2361650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4BD500BE-001B-44AF-8D02-E91B33BF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815" y="887110"/>
            <a:ext cx="832764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绿色植物是二氧化碳的消耗者，也是氧气的天然制造厂。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xmlns="" id="{BE706504-6FC8-47A4-BF82-C7CA41A4C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3867894"/>
            <a:ext cx="63367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说一说你还了解哪些树木的作用。</a:t>
            </a:r>
          </a:p>
        </p:txBody>
      </p:sp>
      <p:pic>
        <p:nvPicPr>
          <p:cNvPr id="19" name="活动7-3.eps" descr="id:2147514264;FounderCES">
            <a:extLst>
              <a:ext uri="{FF2B5EF4-FFF2-40B4-BE49-F238E27FC236}">
                <a16:creationId xmlns:a16="http://schemas.microsoft.com/office/drawing/2014/main" xmlns="" id="{35D1BB80-8E3A-4FE2-A758-29319CA7AA7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419872" y="338638"/>
            <a:ext cx="1944216" cy="648936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650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4BD500BE-001B-44AF-8D02-E91B33BF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815" y="991031"/>
            <a:ext cx="81836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公顷阔叶林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天放出的氧气能满足多少人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天的氧气需要？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11606ED-DCD0-4914-8BFE-EB4F135FAE1A}"/>
              </a:ext>
            </a:extLst>
          </p:cNvPr>
          <p:cNvSpPr/>
          <p:nvPr/>
        </p:nvSpPr>
        <p:spPr>
          <a:xfrm>
            <a:off x="1763688" y="3334221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0.73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=730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F1D4FCB-2D8E-48F0-B2D0-EBAB1F08DAFD}"/>
              </a:ext>
            </a:extLst>
          </p:cNvPr>
          <p:cNvSpPr/>
          <p:nvPr/>
        </p:nvSpPr>
        <p:spPr>
          <a:xfrm>
            <a:off x="3995936" y="3334220"/>
            <a:ext cx="3377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730÷0.75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973(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76AF670-7369-4C51-9D0D-916508F02EC8}"/>
              </a:ext>
            </a:extLst>
          </p:cNvPr>
          <p:cNvSpPr/>
          <p:nvPr/>
        </p:nvSpPr>
        <p:spPr>
          <a:xfrm>
            <a:off x="179512" y="3939902"/>
            <a:ext cx="8354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公顷阔叶林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天放出的氧气能满足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973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天的氧气需要。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活动7-3.eps" descr="id:2147514264;FounderCES">
            <a:extLst>
              <a:ext uri="{FF2B5EF4-FFF2-40B4-BE49-F238E27FC236}">
                <a16:creationId xmlns:a16="http://schemas.microsoft.com/office/drawing/2014/main" xmlns="" id="{35D1BB80-8E3A-4FE2-A758-29319CA7AA7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419872" y="338638"/>
            <a:ext cx="1944216" cy="64893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EE29222-0B2B-4AD6-BFC3-751B4279D0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4626" y="1967371"/>
            <a:ext cx="1629728" cy="124777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2A4D8D9-CE7B-4949-BEC8-49A630642F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3319" y="1701580"/>
            <a:ext cx="3816424" cy="158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5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4BD500BE-001B-44AF-8D02-E91B33BF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969571"/>
            <a:ext cx="825563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个人大约需要多大面积的阔叶林就能满足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天的氧气需要？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11606ED-DCD0-4914-8BFE-EB4F135FAE1A}"/>
              </a:ext>
            </a:extLst>
          </p:cNvPr>
          <p:cNvSpPr/>
          <p:nvPr/>
        </p:nvSpPr>
        <p:spPr>
          <a:xfrm>
            <a:off x="2058000" y="3219822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0.73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=730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F1D4FCB-2D8E-48F0-B2D0-EBAB1F08DAFD}"/>
              </a:ext>
            </a:extLst>
          </p:cNvPr>
          <p:cNvSpPr/>
          <p:nvPr/>
        </p:nvSpPr>
        <p:spPr>
          <a:xfrm>
            <a:off x="1530241" y="3671690"/>
            <a:ext cx="5429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/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0.75÷(730÷10000)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10.3(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平方米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76AF670-7369-4C51-9D0D-916508F02EC8}"/>
              </a:ext>
            </a:extLst>
          </p:cNvPr>
          <p:cNvSpPr/>
          <p:nvPr/>
        </p:nvSpPr>
        <p:spPr>
          <a:xfrm>
            <a:off x="1713051" y="4154952"/>
            <a:ext cx="6027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个人大约需要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10.3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平方米的阔叶林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0" name="图片 19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1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EE29222-0B2B-4AD6-BFC3-751B4279D0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4626" y="1967371"/>
            <a:ext cx="1629728" cy="124777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2A4D8D9-CE7B-4949-BEC8-49A630642F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3319" y="1701580"/>
            <a:ext cx="3816424" cy="1582208"/>
          </a:xfrm>
          <a:prstGeom prst="rect">
            <a:avLst/>
          </a:prstGeom>
        </p:spPr>
      </p:pic>
      <p:pic>
        <p:nvPicPr>
          <p:cNvPr id="14" name="活动7-3.eps" descr="id:2147514264;FounderCES">
            <a:extLst>
              <a:ext uri="{FF2B5EF4-FFF2-40B4-BE49-F238E27FC236}">
                <a16:creationId xmlns:a16="http://schemas.microsoft.com/office/drawing/2014/main" xmlns="" id="{35D1BB80-8E3A-4FE2-A758-29319CA7AA7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3419872" y="338638"/>
            <a:ext cx="1944216" cy="64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67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993</Words>
  <Application>Microsoft Office PowerPoint</Application>
  <PresentationFormat>全屏显示(16:9)</PresentationFormat>
  <Paragraphs>90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Times New Roman</vt:lpstr>
      <vt:lpstr>Calibri</vt:lpstr>
      <vt:lpstr>楷体</vt:lpstr>
      <vt:lpstr>黑体</vt:lpstr>
      <vt:lpstr>幼圆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2018-11-02T01:07:52Z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